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3" r:id="rId7"/>
    <p:sldId id="262" r:id="rId8"/>
    <p:sldId id="275" r:id="rId9"/>
    <p:sldId id="276" r:id="rId10"/>
    <p:sldId id="274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5489A7-C02C-4403-A443-3EB871C41228}">
  <a:tblStyle styleId="{045489A7-C02C-4403-A443-3EB871C41228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e657c86d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fr-FR" sz="1500">
                <a:solidFill>
                  <a:schemeClr val="dk1"/>
                </a:solidFill>
              </a:rPr>
              <a:t>Large institutional trades in the DeFi space can shift market prices, eroding profit margins. In contrast, smaller trades, less impactful on market dynamics, preserve potential returns, making DeFi a goldmine for smaller players.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fr-FR" sz="1500">
                <a:solidFill>
                  <a:schemeClr val="dk1"/>
                </a:solidFill>
              </a:rPr>
              <a:t>By recognizing different types of investors and traders, we get a holistic view of the decentralized exchange ecosystem.Anticipate market shifts, ensuring our investment strategies are always one step ahead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4" name="Google Shape;94;g27e657c86d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1017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bf63104b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g25bf63104b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1" name="Google Shape;2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7e3b5dbc5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27e3b5dbc5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e657c86d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fr-FR" sz="1500">
                <a:solidFill>
                  <a:schemeClr val="dk1"/>
                </a:solidFill>
              </a:rPr>
              <a:t>Large institutional trades in the DeFi space can shift market prices, eroding profit margins. In contrast, smaller trades, less impactful on market dynamics, preserve potential returns, making DeFi a goldmine for smaller players.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fr-FR" sz="1500">
                <a:solidFill>
                  <a:schemeClr val="dk1"/>
                </a:solidFill>
              </a:rPr>
              <a:t>By recognizing different types of investors and traders, we get a holistic view of the decentralized exchange ecosystem.Anticipate market shifts, ensuring our investment strategies are always one step ahead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4" name="Google Shape;94;g27e657c86d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chemeClr val="dk1"/>
                </a:solidFill>
              </a:rPr>
              <a:t>box 1: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fr-FR" sz="1500">
                <a:solidFill>
                  <a:schemeClr val="dk1"/>
                </a:solidFill>
              </a:rPr>
              <a:t>This isn't about predicting individual moves but understanding overarching types of investors/traders (clusters)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chemeClr val="dk1"/>
                </a:solidFill>
              </a:rPr>
              <a:t>box 3: 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fr-FR" sz="1500">
                <a:solidFill>
                  <a:schemeClr val="dk1"/>
                </a:solidFill>
              </a:rPr>
              <a:t>even though anonymous, actors are uniquely identifiable by their addresses and manually traceable on reputable websites (Etherscan)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fr-FR" sz="1500">
                <a:solidFill>
                  <a:schemeClr val="dk1"/>
                </a:solidFill>
              </a:rPr>
              <a:t>Harness EDA, unsupervised machine learning and Etherscan to cluster Uniswap transaction data during the biggest crypto bull run (January 2020 until October 2022) into key main players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fr-FR" sz="1500">
                <a:solidFill>
                  <a:schemeClr val="dk1"/>
                </a:solidFill>
              </a:rPr>
              <a:t>Rely on Dune Analytics (most reputable data indexer)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Breaking down our high dimensional data into 2-D, and use our k-means clustering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Assumption Our clustering is based on patterns in transaction activity, a proven method as seen in similar projects like the one on "Clustering Ethereum Addresses". This gives us a reliable foundation to identify key players.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both projects used the same methods k means for clustering, tsne for 2 d visualization of high dimensional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" name="Google Shape;13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Breaking down our high dimensional data into 2-D, and use our k-means clustering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Assumption Our clustering is based on patterns in transaction activity, a proven method as seen in similar projects like the one on "Clustering Ethereum Addresses". This gives us a reliable foundation to identify key players.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both projects used the same methods k means for clustering, tsne for 2 d visualization of high dimensional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" name="Google Shape;13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754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" name="Google Shape;15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Breaking down our high dimensional data into 2-D, and use our k-means clustering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Assumption Our clustering is based on patterns in transaction activity, a proven method as seen in similar projects like the one on "Clustering Ethereum Addresses". This gives us a reliable foundation to identify key players.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both projects used the same methods k means for clustering, tsne for 2 d visualization of high dimensional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" name="Google Shape;13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3793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" name="Google Shape;15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998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l="410" t="18351" r="-409" b="31914"/>
          <a:stretch/>
        </p:blipFill>
        <p:spPr>
          <a:xfrm>
            <a:off x="0" y="0"/>
            <a:ext cx="12272748" cy="33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006075" y="939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245650" y="1701325"/>
            <a:ext cx="11740500" cy="4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t="3013" b="74010"/>
          <a:stretch/>
        </p:blipFill>
        <p:spPr>
          <a:xfrm>
            <a:off x="-439125" y="-31075"/>
            <a:ext cx="12631127" cy="157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2704" y="6214855"/>
            <a:ext cx="2224157" cy="55603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viewresearch.com/industry-analysis/decentralized-finance-market-repor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orbes.com/sites/lawrencewintermeyer/2022/02/17/defi-is-on-the-move-to-the-institutional-market-more-a-marathon-than-a-sprint/?sh=24a0445e22c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690350" y="1845900"/>
            <a:ext cx="108114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 dirty="0" err="1"/>
              <a:t>Uniswap</a:t>
            </a:r>
            <a:r>
              <a:rPr lang="fr-FR" sz="4400" dirty="0"/>
              <a:t> </a:t>
            </a:r>
            <a:r>
              <a:rPr lang="fr-FR" sz="4400" dirty="0" err="1"/>
              <a:t>Address</a:t>
            </a:r>
            <a:r>
              <a:rPr lang="fr-FR" sz="4400" dirty="0"/>
              <a:t> </a:t>
            </a:r>
            <a:r>
              <a:rPr lang="fr-FR" sz="4400" dirty="0" err="1"/>
              <a:t>Analysis</a:t>
            </a:r>
            <a:endParaRPr sz="4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1268250" y="4325575"/>
            <a:ext cx="96555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FR" dirty="0"/>
              <a:t>Tapping </a:t>
            </a:r>
            <a:r>
              <a:rPr lang="fr-FR" dirty="0" err="1"/>
              <a:t>into</a:t>
            </a:r>
            <a:r>
              <a:rPr lang="fr-FR" dirty="0"/>
              <a:t> the </a:t>
            </a:r>
            <a:r>
              <a:rPr lang="fr-FR" dirty="0" err="1"/>
              <a:t>DeFi</a:t>
            </a:r>
            <a:r>
              <a:rPr lang="fr-FR" dirty="0"/>
              <a:t> </a:t>
            </a:r>
            <a:r>
              <a:rPr lang="fr-FR" dirty="0" err="1"/>
              <a:t>Goldmine</a:t>
            </a:r>
            <a:r>
              <a:rPr lang="fr-FR" dirty="0"/>
              <a:t> for Strategic Investments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5" y="6222043"/>
            <a:ext cx="2231242" cy="55780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10684503" y="6410553"/>
            <a:ext cx="150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28.07.2023</a:t>
            </a:r>
            <a:endParaRPr sz="14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0302275" y="6316300"/>
            <a:ext cx="173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July 28th, 2023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232E0CF-ECD4-094D-435D-46911AFF17B1}"/>
              </a:ext>
            </a:extLst>
          </p:cNvPr>
          <p:cNvGrpSpPr/>
          <p:nvPr/>
        </p:nvGrpSpPr>
        <p:grpSpPr>
          <a:xfrm>
            <a:off x="799550" y="1803214"/>
            <a:ext cx="10592900" cy="3950310"/>
            <a:chOff x="799550" y="1803214"/>
            <a:chExt cx="10592900" cy="3950310"/>
          </a:xfrm>
        </p:grpSpPr>
        <p:grpSp>
          <p:nvGrpSpPr>
            <p:cNvPr id="96" name="Google Shape;96;p14"/>
            <p:cNvGrpSpPr/>
            <p:nvPr/>
          </p:nvGrpSpPr>
          <p:grpSpPr>
            <a:xfrm>
              <a:off x="799550" y="4000754"/>
              <a:ext cx="10592900" cy="1752770"/>
              <a:chOff x="799550" y="1610659"/>
              <a:chExt cx="10592900" cy="1642247"/>
            </a:xfrm>
          </p:grpSpPr>
          <p:sp>
            <p:nvSpPr>
              <p:cNvPr id="97" name="Google Shape;97;p14"/>
              <p:cNvSpPr/>
              <p:nvPr/>
            </p:nvSpPr>
            <p:spPr>
              <a:xfrm>
                <a:off x="799550" y="1610659"/>
                <a:ext cx="2476200" cy="1642200"/>
              </a:xfrm>
              <a:prstGeom prst="roundRect">
                <a:avLst>
                  <a:gd name="adj" fmla="val 16667"/>
                </a:avLst>
              </a:prstGeom>
              <a:solidFill>
                <a:srgbClr val="58AD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lang="fr-FR" sz="1900" b="1" dirty="0">
                    <a:solidFill>
                      <a:schemeClr val="lt1"/>
                    </a:solidFill>
                  </a:rPr>
                  <a:t>Risks</a:t>
                </a:r>
                <a:endParaRPr sz="19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4"/>
              <p:cNvSpPr/>
              <p:nvPr/>
            </p:nvSpPr>
            <p:spPr>
              <a:xfrm>
                <a:off x="3882250" y="1668006"/>
                <a:ext cx="7510200" cy="1584900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solidFill>
                <a:srgbClr val="888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457200" lvl="0" indent="-3238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500"/>
                  <a:buChar char="●"/>
                </a:pPr>
                <a:r>
                  <a:rPr lang="en-US" sz="1500" dirty="0">
                    <a:solidFill>
                      <a:schemeClr val="lt1"/>
                    </a:solidFill>
                  </a:rPr>
                  <a:t>Dynamic digital asset space</a:t>
                </a:r>
              </a:p>
              <a:p>
                <a:pPr marL="457200" lvl="0" indent="-3238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500"/>
                  <a:buChar char="●"/>
                </a:pPr>
                <a:r>
                  <a:rPr lang="en-US" sz="1500" dirty="0">
                    <a:solidFill>
                      <a:schemeClr val="lt1"/>
                    </a:solidFill>
                  </a:rPr>
                  <a:t>Complex ecosystem interdependencies</a:t>
                </a:r>
              </a:p>
              <a:p>
                <a:pPr marL="457200" lvl="0" indent="-3238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500"/>
                  <a:buChar char="●"/>
                </a:pPr>
                <a:r>
                  <a:rPr lang="en-US" sz="1500" dirty="0">
                    <a:solidFill>
                      <a:schemeClr val="lt1"/>
                    </a:solidFill>
                  </a:rPr>
                  <a:t>Data quality concerns</a:t>
                </a:r>
              </a:p>
              <a:p>
                <a:pPr marL="45720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9" name="Google Shape;99;p14"/>
            <p:cNvGrpSpPr/>
            <p:nvPr/>
          </p:nvGrpSpPr>
          <p:grpSpPr>
            <a:xfrm>
              <a:off x="799550" y="1803214"/>
              <a:ext cx="10592900" cy="1752770"/>
              <a:chOff x="799550" y="1610659"/>
              <a:chExt cx="10592900" cy="1642247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799550" y="1610659"/>
                <a:ext cx="2476200" cy="1642200"/>
              </a:xfrm>
              <a:prstGeom prst="roundRect">
                <a:avLst>
                  <a:gd name="adj" fmla="val 16667"/>
                </a:avLst>
              </a:prstGeom>
              <a:solidFill>
                <a:srgbClr val="58AD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900"/>
                </a:pPr>
                <a:r>
                  <a:rPr lang="fr-FR" sz="1900" b="1" dirty="0">
                    <a:solidFill>
                      <a:schemeClr val="lt1"/>
                    </a:solidFill>
                  </a:rPr>
                  <a:t>Next </a:t>
                </a:r>
                <a:r>
                  <a:rPr lang="fr-FR" sz="1900" b="1" dirty="0" err="1">
                    <a:solidFill>
                      <a:schemeClr val="lt1"/>
                    </a:solidFill>
                  </a:rPr>
                  <a:t>steps</a:t>
                </a:r>
                <a:endParaRPr lang="fr-FR" sz="19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3882250" y="1668006"/>
                <a:ext cx="7510200" cy="1584900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solidFill>
                <a:srgbClr val="888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457200" marR="0" lvl="0" indent="-3238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500"/>
                  <a:buFont typeface="Arial"/>
                  <a:buChar char="●"/>
                </a:pPr>
                <a:r>
                  <a:rPr lang="en-US" sz="1500" dirty="0">
                    <a:solidFill>
                      <a:schemeClr val="lt1"/>
                    </a:solidFill>
                  </a:rPr>
                  <a:t>Dissect MEV clusters for activist investors? </a:t>
                </a:r>
              </a:p>
              <a:p>
                <a:pPr marL="457200" marR="0" lvl="0" indent="-3238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500"/>
                  <a:buChar char="●"/>
                </a:pPr>
                <a:r>
                  <a:rPr lang="en-US" sz="1500" dirty="0">
                    <a:solidFill>
                      <a:schemeClr val="lt1"/>
                    </a:solidFill>
                  </a:rPr>
                  <a:t>Analyze seasoned trader token holdings</a:t>
                </a:r>
              </a:p>
              <a:p>
                <a:pPr marL="457200" marR="0" lvl="0" indent="-3238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500"/>
                  <a:buFont typeface="Arial"/>
                  <a:buChar char="●"/>
                </a:pPr>
                <a:r>
                  <a:rPr lang="en-US" sz="1500" dirty="0">
                    <a:solidFill>
                      <a:schemeClr val="lt1"/>
                    </a:solidFill>
                  </a:rPr>
                  <a:t>Model trading behavior using graph theory &amp; network analysis</a:t>
                </a:r>
              </a:p>
            </p:txBody>
          </p:sp>
        </p:grpSp>
      </p:grpSp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799550" y="3269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dirty="0"/>
              <a:t>The road </a:t>
            </a:r>
            <a:r>
              <a:rPr lang="fr-FR" dirty="0" err="1"/>
              <a:t>ahead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0013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572550" y="2051275"/>
            <a:ext cx="11046900" cy="3790500"/>
          </a:xfrm>
          <a:prstGeom prst="roundRect">
            <a:avLst>
              <a:gd name="adj" fmla="val 16667"/>
            </a:avLst>
          </a:prstGeom>
          <a:solidFill>
            <a:srgbClr val="D1D5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1006075" y="939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Background &amp; Contact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23"/>
          <p:cNvGrpSpPr/>
          <p:nvPr/>
        </p:nvGrpSpPr>
        <p:grpSpPr>
          <a:xfrm>
            <a:off x="1962200" y="2622425"/>
            <a:ext cx="8486000" cy="2915444"/>
            <a:chOff x="1566950" y="2622425"/>
            <a:chExt cx="8486000" cy="2915444"/>
          </a:xfrm>
        </p:grpSpPr>
        <p:grpSp>
          <p:nvGrpSpPr>
            <p:cNvPr id="188" name="Google Shape;188;p23"/>
            <p:cNvGrpSpPr/>
            <p:nvPr/>
          </p:nvGrpSpPr>
          <p:grpSpPr>
            <a:xfrm>
              <a:off x="7196350" y="2622425"/>
              <a:ext cx="2856600" cy="2915444"/>
              <a:chOff x="7985475" y="2523466"/>
              <a:chExt cx="2856600" cy="3173100"/>
            </a:xfrm>
          </p:grpSpPr>
          <p:sp>
            <p:nvSpPr>
              <p:cNvPr id="189" name="Google Shape;189;p23"/>
              <p:cNvSpPr/>
              <p:nvPr/>
            </p:nvSpPr>
            <p:spPr>
              <a:xfrm>
                <a:off x="7985475" y="2523466"/>
                <a:ext cx="2856600" cy="3173100"/>
              </a:xfrm>
              <a:prstGeom prst="roundRect">
                <a:avLst>
                  <a:gd name="adj" fmla="val 16667"/>
                </a:avLst>
              </a:prstGeom>
              <a:solidFill>
                <a:srgbClr val="58AD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fr-FR" sz="1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📱+ 41793832395 </a:t>
                </a:r>
                <a:endParaRPr sz="14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fr-FR" sz="1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📧</a:t>
                </a:r>
                <a:r>
                  <a:rPr lang="fr-FR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fr-FR" sz="1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cedricvogt91@gmail.com</a:t>
                </a:r>
                <a:endParaRPr sz="14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fr-FR" sz="1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      in/cédric-vogt</a:t>
                </a:r>
                <a:endParaRPr sz="14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190" name="Google Shape;190;p2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8198525" y="4461654"/>
                <a:ext cx="237501" cy="227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1" name="Google Shape;191;p23"/>
            <p:cNvSpPr/>
            <p:nvPr/>
          </p:nvSpPr>
          <p:spPr>
            <a:xfrm>
              <a:off x="4232451" y="2622463"/>
              <a:ext cx="2630100" cy="2915400"/>
            </a:xfrm>
            <a:prstGeom prst="roundRect">
              <a:avLst>
                <a:gd name="adj" fmla="val 16667"/>
              </a:avLst>
            </a:prstGeom>
            <a:solidFill>
              <a:srgbClr val="58A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Char char="●"/>
              </a:pPr>
              <a:r>
                <a:rPr lang="fr-FR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BA Economics, </a:t>
              </a:r>
              <a:r>
                <a:rPr lang="fr-FR" sz="14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Msc in Management</a:t>
              </a:r>
              <a:endPara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Char char="●"/>
              </a:pPr>
              <a:r>
                <a:rPr lang="fr-FR" sz="14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Former business analyst in Fin</a:t>
              </a:r>
              <a:r>
                <a:rPr lang="fr-FR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Tech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Char char="●"/>
              </a:pPr>
              <a:r>
                <a:rPr lang="fr-FR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Transitioned</a:t>
              </a:r>
              <a:r>
                <a:rPr lang="fr-FR" sz="14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into DeFi development &amp; analysis</a:t>
              </a:r>
              <a:endPara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92" name="Google Shape;192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66950" y="2622449"/>
              <a:ext cx="2331701" cy="2915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23"/>
          <p:cNvSpPr txBox="1">
            <a:spLocks noGrp="1"/>
          </p:cNvSpPr>
          <p:nvPr>
            <p:ph type="body" idx="1"/>
          </p:nvPr>
        </p:nvSpPr>
        <p:spPr>
          <a:xfrm>
            <a:off x="2045275" y="2145275"/>
            <a:ext cx="22392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2857"/>
              <a:buNone/>
            </a:pPr>
            <a:r>
              <a:rPr lang="fr-FR" b="1">
                <a:solidFill>
                  <a:schemeClr val="lt1"/>
                </a:solidFill>
              </a:rPr>
              <a:t>Cedric Vogt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1006075" y="939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Appendix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xfrm>
            <a:off x="1006075" y="939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Features</a:t>
            </a:r>
            <a:endParaRPr/>
          </a:p>
        </p:txBody>
      </p:sp>
      <p:graphicFrame>
        <p:nvGraphicFramePr>
          <p:cNvPr id="204" name="Google Shape;204;p25"/>
          <p:cNvGraphicFramePr/>
          <p:nvPr/>
        </p:nvGraphicFramePr>
        <p:xfrm>
          <a:off x="55562" y="198298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{045489A7-C02C-4403-A443-3EB871C41228}</a:tableStyleId>
              </a:tblPr>
              <a:tblGrid>
                <a:gridCol w="130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2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2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68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8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u="none" strike="noStrike" cap="none"/>
                        <a:t>tx_from</a:t>
                      </a:r>
                      <a:endParaRPr sz="1000" b="1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u="none" strike="noStrike" cap="none"/>
                        <a:t>tx_count</a:t>
                      </a:r>
                      <a:endParaRPr sz="1000" b="1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u="none" strike="noStrike" cap="none"/>
                        <a:t>distinct_token_count_in_txs</a:t>
                      </a:r>
                      <a:endParaRPr sz="1000" b="1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u="none" strike="noStrike" cap="none"/>
                        <a:t>total_usd_amount_transacted</a:t>
                      </a:r>
                      <a:endParaRPr sz="1000" b="1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u="none" strike="noStrike" cap="none"/>
                        <a:t>avg_usd_amount_transacted</a:t>
                      </a:r>
                      <a:endParaRPr sz="1000" b="1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u="none" strike="noStrike" cap="none"/>
                        <a:t>active_months</a:t>
                      </a:r>
                      <a:endParaRPr sz="1000" b="1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u="none" strike="noStrike" cap="none"/>
                        <a:t>monthly_txns_count</a:t>
                      </a:r>
                      <a:endParaRPr sz="1000" b="1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u="none" strike="noStrike" cap="none"/>
                        <a:t>monthly_usd_amount_transacted</a:t>
                      </a:r>
                      <a:endParaRPr sz="1000" b="1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0xb58555fcba6479fced7de1485eb054943a09af7b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585248.00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565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333885754023.44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570503.02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17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34426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19640338471.97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0x26ce7c1976c5eec83ea6ac22d83cb341b08850af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544010.00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1114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93413356007.42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171712.57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19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28632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4916492421.44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0x7aa0426f10c7603bbfb8ceb8afb8d8c329ccfe8b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225383.00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385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82797756346.90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367364.69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16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14086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5174859771.68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0xa6ae57b1da8238cd149bc718c40578e4620b752c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282253.00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871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75558529891.35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267697.88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19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14855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3976764731.12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0x52b86a86e4d764e8275391c436127e60340a0e6a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320112.00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530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67199860810.47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209926.09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16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20007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u="none" strike="noStrike" cap="none"/>
                        <a:t>4199991300.65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670325" y="93900"/>
            <a:ext cx="11187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fr-FR"/>
              <a:t>Uniswap Log Subsample: </a:t>
            </a:r>
            <a:br>
              <a:rPr lang="fr-FR"/>
            </a:br>
            <a:r>
              <a:rPr lang="fr-FR"/>
              <a:t>Non-amateur Traders</a:t>
            </a:r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505" y="1821382"/>
            <a:ext cx="6535064" cy="469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2353" y="2125052"/>
            <a:ext cx="4811326" cy="4090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>
            <a:spLocks noGrp="1"/>
          </p:cNvSpPr>
          <p:nvPr>
            <p:ph type="title"/>
          </p:nvPr>
        </p:nvSpPr>
        <p:spPr>
          <a:xfrm>
            <a:off x="670325" y="93900"/>
            <a:ext cx="11187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fr-FR"/>
              <a:t>Recommended Clusters: 8 or 12</a:t>
            </a:r>
            <a:endParaRPr/>
          </a:p>
        </p:txBody>
      </p:sp>
      <p:pic>
        <p:nvPicPr>
          <p:cNvPr id="217" name="Google Shape;21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587" y="2029200"/>
            <a:ext cx="548640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029200"/>
            <a:ext cx="55530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title"/>
          </p:nvPr>
        </p:nvSpPr>
        <p:spPr>
          <a:xfrm>
            <a:off x="670325" y="93900"/>
            <a:ext cx="11187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0909"/>
              <a:buNone/>
            </a:pPr>
            <a:r>
              <a:rPr lang="fr-FR"/>
              <a:t>Result 2: Regardless of k in k means, we get two nicely segregated clusters in high-dimensional space (T-sne)</a:t>
            </a:r>
            <a:endParaRPr/>
          </a:p>
        </p:txBody>
      </p:sp>
      <p:pic>
        <p:nvPicPr>
          <p:cNvPr id="224" name="Google Shape;22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627" y="1705868"/>
            <a:ext cx="4645269" cy="4704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7767" y="1705880"/>
            <a:ext cx="4714673" cy="477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/>
        </p:nvSpPr>
        <p:spPr>
          <a:xfrm>
            <a:off x="2679800" y="-1840475"/>
            <a:ext cx="25122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232E0CF-ECD4-094D-435D-46911AFF17B1}"/>
              </a:ext>
            </a:extLst>
          </p:cNvPr>
          <p:cNvGrpSpPr/>
          <p:nvPr/>
        </p:nvGrpSpPr>
        <p:grpSpPr>
          <a:xfrm>
            <a:off x="799550" y="1803214"/>
            <a:ext cx="10592900" cy="3950310"/>
            <a:chOff x="799550" y="1803214"/>
            <a:chExt cx="10592900" cy="3950310"/>
          </a:xfrm>
        </p:grpSpPr>
        <p:grpSp>
          <p:nvGrpSpPr>
            <p:cNvPr id="96" name="Google Shape;96;p14"/>
            <p:cNvGrpSpPr/>
            <p:nvPr/>
          </p:nvGrpSpPr>
          <p:grpSpPr>
            <a:xfrm>
              <a:off x="799550" y="4000754"/>
              <a:ext cx="10592900" cy="1752770"/>
              <a:chOff x="799550" y="1610659"/>
              <a:chExt cx="10592900" cy="1642247"/>
            </a:xfrm>
          </p:grpSpPr>
          <p:sp>
            <p:nvSpPr>
              <p:cNvPr id="97" name="Google Shape;97;p14"/>
              <p:cNvSpPr/>
              <p:nvPr/>
            </p:nvSpPr>
            <p:spPr>
              <a:xfrm>
                <a:off x="799550" y="1610659"/>
                <a:ext cx="2476200" cy="1642200"/>
              </a:xfrm>
              <a:prstGeom prst="roundRect">
                <a:avLst>
                  <a:gd name="adj" fmla="val 16667"/>
                </a:avLst>
              </a:prstGeom>
              <a:solidFill>
                <a:srgbClr val="58AD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lang="fr-FR" sz="1900" b="1" dirty="0">
                    <a:solidFill>
                      <a:schemeClr val="lt1"/>
                    </a:solidFill>
                  </a:rPr>
                  <a:t>Vision</a:t>
                </a:r>
                <a:endParaRPr sz="19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4"/>
              <p:cNvSpPr/>
              <p:nvPr/>
            </p:nvSpPr>
            <p:spPr>
              <a:xfrm>
                <a:off x="3882250" y="1668006"/>
                <a:ext cx="7510200" cy="1584900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solidFill>
                <a:srgbClr val="888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457200" marR="0" lvl="0" indent="-3238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500"/>
                  <a:buFont typeface="Arial"/>
                  <a:buChar char="●"/>
                </a:pPr>
                <a:r>
                  <a:rPr lang="fr-FR" sz="1500" dirty="0" err="1">
                    <a:solidFill>
                      <a:schemeClr val="lt1"/>
                    </a:solidFill>
                  </a:rPr>
                  <a:t>Strategically</a:t>
                </a:r>
                <a:r>
                  <a:rPr lang="fr-FR" sz="1500" dirty="0">
                    <a:solidFill>
                      <a:schemeClr val="lt1"/>
                    </a:solidFill>
                  </a:rPr>
                  <a:t> position in the </a:t>
                </a:r>
                <a:r>
                  <a:rPr lang="fr-FR" sz="1500" dirty="0" err="1">
                    <a:solidFill>
                      <a:schemeClr val="lt1"/>
                    </a:solidFill>
                  </a:rPr>
                  <a:t>growing</a:t>
                </a:r>
                <a:r>
                  <a:rPr lang="fr-FR" sz="1500" dirty="0">
                    <a:solidFill>
                      <a:schemeClr val="lt1"/>
                    </a:solidFill>
                  </a:rPr>
                  <a:t> </a:t>
                </a:r>
                <a:r>
                  <a:rPr lang="fr-FR" sz="1500" dirty="0" err="1">
                    <a:solidFill>
                      <a:schemeClr val="lt1"/>
                    </a:solidFill>
                  </a:rPr>
                  <a:t>DeFi</a:t>
                </a:r>
                <a:r>
                  <a:rPr lang="fr-FR" sz="1500" dirty="0">
                    <a:solidFill>
                      <a:schemeClr val="lt1"/>
                    </a:solidFill>
                  </a:rPr>
                  <a:t> </a:t>
                </a:r>
                <a:r>
                  <a:rPr lang="fr-FR" sz="1500" dirty="0" err="1">
                    <a:solidFill>
                      <a:schemeClr val="lt1"/>
                    </a:solidFill>
                  </a:rPr>
                  <a:t>ecosystem</a:t>
                </a:r>
                <a:endParaRPr sz="1500" dirty="0">
                  <a:solidFill>
                    <a:schemeClr val="lt1"/>
                  </a:solidFill>
                </a:endParaRPr>
              </a:p>
              <a:p>
                <a:pPr marL="457200" marR="0" lvl="0" indent="-3238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500"/>
                  <a:buFont typeface="Arial"/>
                  <a:buChar char="●"/>
                </a:pPr>
                <a:r>
                  <a:rPr lang="fr-FR" sz="1500" dirty="0" err="1">
                    <a:solidFill>
                      <a:schemeClr val="lt1"/>
                    </a:solidFill>
                  </a:rPr>
                  <a:t>Anticipate</a:t>
                </a:r>
                <a:r>
                  <a:rPr lang="fr-FR" sz="1500" dirty="0">
                    <a:solidFill>
                      <a:schemeClr val="lt1"/>
                    </a:solidFill>
                  </a:rPr>
                  <a:t> </a:t>
                </a:r>
                <a:r>
                  <a:rPr lang="fr-FR" sz="1500" dirty="0" err="1">
                    <a:solidFill>
                      <a:schemeClr val="lt1"/>
                    </a:solidFill>
                  </a:rPr>
                  <a:t>market</a:t>
                </a:r>
                <a:r>
                  <a:rPr lang="fr-FR" sz="1500" dirty="0">
                    <a:solidFill>
                      <a:schemeClr val="lt1"/>
                    </a:solidFill>
                  </a:rPr>
                  <a:t> shifts by </a:t>
                </a:r>
                <a:r>
                  <a:rPr lang="fr-FR" sz="1500" dirty="0" err="1">
                    <a:solidFill>
                      <a:schemeClr val="lt1"/>
                    </a:solidFill>
                  </a:rPr>
                  <a:t>understanding</a:t>
                </a:r>
                <a:r>
                  <a:rPr lang="fr-FR" sz="1500" dirty="0">
                    <a:solidFill>
                      <a:schemeClr val="lt1"/>
                    </a:solidFill>
                  </a:rPr>
                  <a:t> </a:t>
                </a:r>
                <a:r>
                  <a:rPr lang="fr-FR" sz="1500" dirty="0" err="1">
                    <a:solidFill>
                      <a:schemeClr val="lt1"/>
                    </a:solidFill>
                  </a:rPr>
                  <a:t>investor</a:t>
                </a:r>
                <a:r>
                  <a:rPr lang="fr-FR" sz="1500" dirty="0">
                    <a:solidFill>
                      <a:schemeClr val="lt1"/>
                    </a:solidFill>
                  </a:rPr>
                  <a:t> types</a:t>
                </a:r>
                <a:endParaRPr sz="1500" dirty="0">
                  <a:solidFill>
                    <a:schemeClr val="lt1"/>
                  </a:solidFill>
                </a:endParaRPr>
              </a:p>
              <a:p>
                <a:pPr marL="45720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9" name="Google Shape;99;p14"/>
            <p:cNvGrpSpPr/>
            <p:nvPr/>
          </p:nvGrpSpPr>
          <p:grpSpPr>
            <a:xfrm>
              <a:off x="799550" y="1803214"/>
              <a:ext cx="10592900" cy="1752770"/>
              <a:chOff x="799550" y="1610659"/>
              <a:chExt cx="10592900" cy="1642247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799550" y="1610659"/>
                <a:ext cx="2476200" cy="1642200"/>
              </a:xfrm>
              <a:prstGeom prst="roundRect">
                <a:avLst>
                  <a:gd name="adj" fmla="val 16667"/>
                </a:avLst>
              </a:prstGeom>
              <a:solidFill>
                <a:srgbClr val="58AD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lang="fr-FR" sz="1900" b="1" dirty="0">
                    <a:solidFill>
                      <a:schemeClr val="lt1"/>
                    </a:solidFill>
                  </a:rPr>
                  <a:t>Relevance</a:t>
                </a:r>
                <a:endParaRPr sz="19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3882250" y="1668006"/>
                <a:ext cx="7510200" cy="1584900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solidFill>
                <a:srgbClr val="888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457200" lvl="0" indent="-3238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500"/>
                  <a:buChar char="●"/>
                </a:pPr>
                <a:r>
                  <a:rPr lang="fr-FR" sz="1500" b="1" dirty="0" err="1">
                    <a:solidFill>
                      <a:schemeClr val="lt1"/>
                    </a:solidFill>
                  </a:rPr>
                  <a:t>Projected</a:t>
                </a:r>
                <a:r>
                  <a:rPr lang="fr-FR" sz="1500" b="1" dirty="0">
                    <a:solidFill>
                      <a:schemeClr val="lt1"/>
                    </a:solidFill>
                  </a:rPr>
                  <a:t> </a:t>
                </a:r>
                <a:r>
                  <a:rPr lang="fr-FR" sz="1500" b="1" dirty="0" err="1">
                    <a:solidFill>
                      <a:schemeClr val="lt1"/>
                    </a:solidFill>
                  </a:rPr>
                  <a:t>DeFi</a:t>
                </a:r>
                <a:r>
                  <a:rPr lang="fr-FR" sz="1500" b="1" dirty="0">
                    <a:solidFill>
                      <a:schemeClr val="lt1"/>
                    </a:solidFill>
                  </a:rPr>
                  <a:t> </a:t>
                </a:r>
                <a:r>
                  <a:rPr lang="fr-FR" sz="1500" b="1" dirty="0" err="1">
                    <a:solidFill>
                      <a:schemeClr val="lt1"/>
                    </a:solidFill>
                  </a:rPr>
                  <a:t>growth</a:t>
                </a:r>
                <a:r>
                  <a:rPr lang="fr-FR" sz="1500" b="1" dirty="0">
                    <a:solidFill>
                      <a:schemeClr val="lt1"/>
                    </a:solidFill>
                  </a:rPr>
                  <a:t>:</a:t>
                </a:r>
                <a:r>
                  <a:rPr lang="fr-FR" sz="1500" dirty="0">
                    <a:solidFill>
                      <a:schemeClr val="lt1"/>
                    </a:solidFill>
                  </a:rPr>
                  <a:t> 46.0% CAGR </a:t>
                </a:r>
                <a:r>
                  <a:rPr lang="fr-FR" sz="1500" dirty="0" err="1">
                    <a:solidFill>
                      <a:schemeClr val="lt1"/>
                    </a:solidFill>
                  </a:rPr>
                  <a:t>from</a:t>
                </a:r>
                <a:r>
                  <a:rPr lang="fr-FR" sz="1500" dirty="0">
                    <a:solidFill>
                      <a:schemeClr val="lt1"/>
                    </a:solidFill>
                  </a:rPr>
                  <a:t> 2023 to 2030 (</a:t>
                </a:r>
                <a:r>
                  <a:rPr lang="fr-FR" sz="1500" dirty="0" err="1">
                    <a:solidFill>
                      <a:schemeClr val="lt1"/>
                    </a:solidFill>
                  </a:rPr>
                  <a:t>market</a:t>
                </a:r>
                <a:r>
                  <a:rPr lang="fr-FR" sz="1500" dirty="0">
                    <a:solidFill>
                      <a:schemeClr val="lt1"/>
                    </a:solidFill>
                  </a:rPr>
                  <a:t> </a:t>
                </a:r>
                <a:r>
                  <a:rPr lang="fr-FR" sz="1500" dirty="0" err="1">
                    <a:solidFill>
                      <a:schemeClr val="lt1"/>
                    </a:solidFill>
                  </a:rPr>
                  <a:t>valued</a:t>
                </a:r>
                <a:r>
                  <a:rPr lang="fr-FR" sz="1500" dirty="0">
                    <a:solidFill>
                      <a:schemeClr val="lt1"/>
                    </a:solidFill>
                  </a:rPr>
                  <a:t> at USD 13.61 billion in 2022) (</a:t>
                </a:r>
                <a:r>
                  <a:rPr lang="fr-FR" sz="1500" u="sng" dirty="0">
                    <a:solidFill>
                      <a:schemeClr val="hlink"/>
                    </a:solidFill>
                    <a:hlinkClick r:id="rId3"/>
                  </a:rPr>
                  <a:t>source</a:t>
                </a:r>
                <a:r>
                  <a:rPr lang="fr-FR" sz="1500" dirty="0">
                    <a:solidFill>
                      <a:schemeClr val="lt1"/>
                    </a:solidFill>
                  </a:rPr>
                  <a:t>) </a:t>
                </a:r>
                <a:endParaRPr sz="1500" dirty="0">
                  <a:solidFill>
                    <a:schemeClr val="lt1"/>
                  </a:solidFill>
                </a:endParaRPr>
              </a:p>
              <a:p>
                <a:pPr marL="457200" lvl="0" indent="-3238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500"/>
                  <a:buChar char="●"/>
                </a:pPr>
                <a:r>
                  <a:rPr lang="fr-FR" sz="1500" b="1" dirty="0">
                    <a:solidFill>
                      <a:schemeClr val="lt1"/>
                    </a:solidFill>
                  </a:rPr>
                  <a:t>Large </a:t>
                </a:r>
                <a:r>
                  <a:rPr lang="fr-FR" sz="1500" b="1" dirty="0" err="1">
                    <a:solidFill>
                      <a:schemeClr val="lt1"/>
                    </a:solidFill>
                  </a:rPr>
                  <a:t>trades</a:t>
                </a:r>
                <a:r>
                  <a:rPr lang="fr-FR" sz="1500" b="1" dirty="0">
                    <a:solidFill>
                      <a:schemeClr val="lt1"/>
                    </a:solidFill>
                  </a:rPr>
                  <a:t> </a:t>
                </a:r>
                <a:r>
                  <a:rPr lang="fr-FR" sz="1500" b="1" dirty="0" err="1">
                    <a:solidFill>
                      <a:schemeClr val="lt1"/>
                    </a:solidFill>
                  </a:rPr>
                  <a:t>erode</a:t>
                </a:r>
                <a:r>
                  <a:rPr lang="fr-FR" sz="1500" b="1" dirty="0">
                    <a:solidFill>
                      <a:schemeClr val="lt1"/>
                    </a:solidFill>
                  </a:rPr>
                  <a:t> profits</a:t>
                </a:r>
                <a:r>
                  <a:rPr lang="fr-FR" sz="1500" dirty="0">
                    <a:solidFill>
                      <a:schemeClr val="lt1"/>
                    </a:solidFill>
                  </a:rPr>
                  <a:t>: a niche for </a:t>
                </a:r>
                <a:r>
                  <a:rPr lang="fr-FR" sz="1500" dirty="0" err="1">
                    <a:solidFill>
                      <a:schemeClr val="lt1"/>
                    </a:solidFill>
                  </a:rPr>
                  <a:t>smaller</a:t>
                </a:r>
                <a:r>
                  <a:rPr lang="fr-FR" sz="1500" dirty="0">
                    <a:solidFill>
                      <a:schemeClr val="lt1"/>
                    </a:solidFill>
                  </a:rPr>
                  <a:t> </a:t>
                </a:r>
                <a:r>
                  <a:rPr lang="fr-FR" sz="1500" dirty="0" err="1">
                    <a:solidFill>
                      <a:schemeClr val="lt1"/>
                    </a:solidFill>
                  </a:rPr>
                  <a:t>investors</a:t>
                </a:r>
                <a:endParaRPr sz="1500" dirty="0">
                  <a:solidFill>
                    <a:schemeClr val="lt1"/>
                  </a:solidFill>
                </a:endParaRPr>
              </a:p>
              <a:p>
                <a:pPr marL="457200" lvl="0" indent="-3238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500"/>
                  <a:buChar char="●"/>
                </a:pPr>
                <a:r>
                  <a:rPr lang="fr-FR" sz="1500" b="1" dirty="0">
                    <a:solidFill>
                      <a:schemeClr val="lt1"/>
                    </a:solidFill>
                  </a:rPr>
                  <a:t>30% </a:t>
                </a:r>
                <a:r>
                  <a:rPr lang="fr-FR" sz="1500" b="1" dirty="0" err="1">
                    <a:solidFill>
                      <a:schemeClr val="lt1"/>
                    </a:solidFill>
                  </a:rPr>
                  <a:t>institutional</a:t>
                </a:r>
                <a:r>
                  <a:rPr lang="fr-FR" sz="1500" b="1" dirty="0">
                    <a:solidFill>
                      <a:schemeClr val="lt1"/>
                    </a:solidFill>
                  </a:rPr>
                  <a:t> adoption:</a:t>
                </a:r>
                <a:r>
                  <a:rPr lang="fr-FR" sz="1500" dirty="0">
                    <a:solidFill>
                      <a:schemeClr val="lt1"/>
                    </a:solidFill>
                  </a:rPr>
                  <a:t> a </a:t>
                </a:r>
                <a:r>
                  <a:rPr lang="fr-FR" sz="1500" dirty="0" err="1">
                    <a:solidFill>
                      <a:schemeClr val="lt1"/>
                    </a:solidFill>
                  </a:rPr>
                  <a:t>vast</a:t>
                </a:r>
                <a:r>
                  <a:rPr lang="fr-FR" sz="1500" dirty="0">
                    <a:solidFill>
                      <a:schemeClr val="lt1"/>
                    </a:solidFill>
                  </a:rPr>
                  <a:t>, </a:t>
                </a:r>
                <a:r>
                  <a:rPr lang="fr-FR" sz="1500" dirty="0" err="1">
                    <a:solidFill>
                      <a:schemeClr val="lt1"/>
                    </a:solidFill>
                  </a:rPr>
                  <a:t>untapped</a:t>
                </a:r>
                <a:r>
                  <a:rPr lang="fr-FR" sz="1500" dirty="0">
                    <a:solidFill>
                      <a:schemeClr val="lt1"/>
                    </a:solidFill>
                  </a:rPr>
                  <a:t> </a:t>
                </a:r>
                <a:r>
                  <a:rPr lang="fr-FR" sz="1500" dirty="0" err="1">
                    <a:solidFill>
                      <a:schemeClr val="lt1"/>
                    </a:solidFill>
                  </a:rPr>
                  <a:t>market</a:t>
                </a:r>
                <a:r>
                  <a:rPr lang="fr-FR" sz="1500" dirty="0">
                    <a:solidFill>
                      <a:schemeClr val="lt1"/>
                    </a:solidFill>
                  </a:rPr>
                  <a:t>. (</a:t>
                </a:r>
                <a:r>
                  <a:rPr lang="fr-FR" sz="1500" u="sng" dirty="0">
                    <a:solidFill>
                      <a:schemeClr val="hlink"/>
                    </a:solidFill>
                    <a:hlinkClick r:id="rId4"/>
                  </a:rPr>
                  <a:t>source</a:t>
                </a:r>
                <a:r>
                  <a:rPr lang="fr-FR" sz="1500" dirty="0">
                    <a:solidFill>
                      <a:schemeClr val="lt1"/>
                    </a:solidFill>
                  </a:rPr>
                  <a:t>)</a:t>
                </a:r>
                <a:endParaRPr sz="1500" dirty="0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1006075" y="939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:</a:t>
            </a:r>
            <a:endParaRPr sz="2700"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1006075" y="939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Decentralized</a:t>
            </a:r>
            <a:r>
              <a:rPr lang="fr-FR" dirty="0"/>
              <a:t> Finance (</a:t>
            </a:r>
            <a:r>
              <a:rPr lang="fr-FR" dirty="0" err="1"/>
              <a:t>DeFi</a:t>
            </a:r>
            <a:r>
              <a:rPr lang="fr-FR" dirty="0"/>
              <a:t>) ? 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006075" y="939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dirty="0"/>
              <a:t>A Primer on </a:t>
            </a:r>
            <a:r>
              <a:rPr lang="fr-FR" dirty="0" err="1"/>
              <a:t>Ethereum</a:t>
            </a:r>
            <a:r>
              <a:rPr lang="fr-FR" dirty="0"/>
              <a:t>, </a:t>
            </a:r>
            <a:r>
              <a:rPr lang="fr-FR" dirty="0" err="1"/>
              <a:t>DeFi</a:t>
            </a:r>
            <a:r>
              <a:rPr lang="fr-FR" dirty="0"/>
              <a:t> &amp; DEXES</a:t>
            </a:r>
            <a:endParaRPr dirty="0"/>
          </a:p>
        </p:txBody>
      </p:sp>
      <p:sp>
        <p:nvSpPr>
          <p:cNvPr id="111" name="Google Shape;111;p15"/>
          <p:cNvSpPr txBox="1"/>
          <p:nvPr/>
        </p:nvSpPr>
        <p:spPr>
          <a:xfrm>
            <a:off x="8238851" y="2646061"/>
            <a:ext cx="3153600" cy="3115225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fr-FR" sz="1500" dirty="0">
                <a:solidFill>
                  <a:schemeClr val="lt1"/>
                </a:solidFill>
                <a:latin typeface="+mn-lt"/>
              </a:rPr>
              <a:t>Peer-to-peer trading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without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middlemen</a:t>
            </a:r>
            <a:endParaRPr sz="1500" dirty="0">
              <a:solidFill>
                <a:schemeClr val="lt1"/>
              </a:solidFill>
              <a:latin typeface="+mn-l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fr-FR" sz="1500" dirty="0" err="1">
                <a:solidFill>
                  <a:schemeClr val="lt1"/>
                </a:solidFill>
                <a:latin typeface="+mn-lt"/>
              </a:rPr>
              <a:t>Automated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market-making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: transactions and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actors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automatically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 &amp;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anonymously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stored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 on the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ethereum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 blockchain</a:t>
            </a:r>
            <a:endParaRPr sz="1500" dirty="0">
              <a:solidFill>
                <a:schemeClr val="lt1"/>
              </a:solidFill>
              <a:latin typeface="+mn-l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fr-FR" sz="1500" dirty="0" err="1">
                <a:solidFill>
                  <a:schemeClr val="lt1"/>
                </a:solidFill>
                <a:latin typeface="+mn-lt"/>
              </a:rPr>
              <a:t>Uniswap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: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DeFi's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 dominant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player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 DEX </a:t>
            </a:r>
            <a:endParaRPr sz="1500" dirty="0">
              <a:solidFill>
                <a:schemeClr val="lt1"/>
              </a:solidFill>
              <a:latin typeface="+mn-lt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lt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8238851" y="1812566"/>
            <a:ext cx="3153600" cy="759600"/>
          </a:xfrm>
          <a:prstGeom prst="roundRect">
            <a:avLst>
              <a:gd name="adj" fmla="val 16667"/>
            </a:avLst>
          </a:prstGeom>
          <a:solidFill>
            <a:srgbClr val="58AD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fr-FR" sz="1900" b="1">
                <a:solidFill>
                  <a:schemeClr val="lt1"/>
                </a:solidFill>
                <a:latin typeface="+mn-lt"/>
              </a:rPr>
              <a:t>DEXES</a:t>
            </a:r>
            <a:endParaRPr sz="1900" b="1" i="0" u="none" strike="noStrike" cap="none">
              <a:solidFill>
                <a:schemeClr val="lt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776013" y="2646061"/>
            <a:ext cx="3153856" cy="3115225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fr-FR" sz="1500" dirty="0" err="1">
                <a:solidFill>
                  <a:schemeClr val="lt1"/>
                </a:solidFill>
                <a:latin typeface="+mn-lt"/>
              </a:rPr>
              <a:t>Pioneering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 blockchain for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fully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automated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,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decentralized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 applications (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DApps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)</a:t>
            </a:r>
            <a:endParaRPr sz="1500" dirty="0">
              <a:solidFill>
                <a:schemeClr val="lt1"/>
              </a:solidFill>
              <a:latin typeface="+mn-l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fr-FR" sz="1500" dirty="0">
                <a:solidFill>
                  <a:schemeClr val="lt1"/>
                </a:solidFill>
                <a:latin typeface="+mn-lt"/>
              </a:rPr>
              <a:t>ETH: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System's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 fuel</a:t>
            </a:r>
            <a:endParaRPr sz="1500" dirty="0">
              <a:solidFill>
                <a:schemeClr val="lt1"/>
              </a:solidFill>
              <a:latin typeface="+mn-l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fr-FR" sz="1500" dirty="0">
                <a:solidFill>
                  <a:schemeClr val="lt1"/>
                </a:solidFill>
                <a:latin typeface="+mn-lt"/>
              </a:rPr>
              <a:t>75% of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DApp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 Value (TVL &amp; Volume) on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Ethereum</a:t>
            </a:r>
            <a:endParaRPr sz="1500" dirty="0">
              <a:solidFill>
                <a:schemeClr val="lt1"/>
              </a:solidFill>
              <a:latin typeface="+mn-lt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lt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lt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776013" y="1803214"/>
            <a:ext cx="3153856" cy="691800"/>
          </a:xfrm>
          <a:prstGeom prst="roundRect">
            <a:avLst>
              <a:gd name="adj" fmla="val 16667"/>
            </a:avLst>
          </a:prstGeom>
          <a:solidFill>
            <a:srgbClr val="58AD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fr-FR" sz="1900" b="1" dirty="0" err="1">
                <a:solidFill>
                  <a:schemeClr val="lt1"/>
                </a:solidFill>
                <a:latin typeface="+mn-lt"/>
              </a:rPr>
              <a:t>Ethereum</a:t>
            </a:r>
            <a:endParaRPr sz="1900" b="1" i="0" u="none" strike="noStrike" cap="none" dirty="0">
              <a:solidFill>
                <a:schemeClr val="lt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4507432" y="1803214"/>
            <a:ext cx="3153856" cy="691800"/>
          </a:xfrm>
          <a:prstGeom prst="roundRect">
            <a:avLst>
              <a:gd name="adj" fmla="val 16667"/>
            </a:avLst>
          </a:prstGeom>
          <a:solidFill>
            <a:srgbClr val="58AD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fr-FR" sz="1900" b="1">
                <a:solidFill>
                  <a:schemeClr val="lt1"/>
                </a:solidFill>
                <a:latin typeface="+mn-lt"/>
              </a:rPr>
              <a:t>DeFi</a:t>
            </a:r>
            <a:endParaRPr sz="1900" b="1" i="0" u="none" strike="noStrike" cap="none">
              <a:solidFill>
                <a:schemeClr val="lt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Google Shape;113;p15">
            <a:extLst>
              <a:ext uri="{FF2B5EF4-FFF2-40B4-BE49-F238E27FC236}">
                <a16:creationId xmlns:a16="http://schemas.microsoft.com/office/drawing/2014/main" id="{62EAF716-90D8-4866-B90E-EE97C2DBB54E}"/>
              </a:ext>
            </a:extLst>
          </p:cNvPr>
          <p:cNvSpPr txBox="1"/>
          <p:nvPr/>
        </p:nvSpPr>
        <p:spPr>
          <a:xfrm>
            <a:off x="4507432" y="2646061"/>
            <a:ext cx="3153856" cy="3115225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fr-FR" sz="1500" dirty="0">
                <a:solidFill>
                  <a:schemeClr val="lt1"/>
                </a:solidFill>
                <a:latin typeface="+mn-lt"/>
              </a:rPr>
              <a:t>Financial services via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DApps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: trading,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lending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,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staking</a:t>
            </a:r>
            <a:endParaRPr lang="fr-FR" sz="1500" dirty="0">
              <a:solidFill>
                <a:schemeClr val="lt1"/>
              </a:solidFill>
              <a:latin typeface="+mn-l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fr-FR" sz="1500" dirty="0">
                <a:solidFill>
                  <a:schemeClr val="lt1"/>
                </a:solidFill>
                <a:latin typeface="+mn-lt"/>
              </a:rPr>
              <a:t>Focus on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Tokens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, not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Cryptocurrencies</a:t>
            </a:r>
            <a:endParaRPr lang="fr-FR" sz="1500" dirty="0">
              <a:solidFill>
                <a:schemeClr val="lt1"/>
              </a:solidFill>
              <a:latin typeface="+mn-l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fr-FR" sz="1500" dirty="0" err="1">
                <a:solidFill>
                  <a:schemeClr val="lt1"/>
                </a:solidFill>
                <a:latin typeface="+mn-lt"/>
              </a:rPr>
              <a:t>Biggest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DApps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: </a:t>
            </a:r>
            <a:r>
              <a:rPr lang="fr-FR" sz="1500" dirty="0" err="1">
                <a:solidFill>
                  <a:schemeClr val="lt1"/>
                </a:solidFill>
                <a:latin typeface="+mn-lt"/>
              </a:rPr>
              <a:t>Uniswap</a:t>
            </a:r>
            <a:r>
              <a:rPr lang="fr-FR" sz="1500" dirty="0">
                <a:solidFill>
                  <a:schemeClr val="lt1"/>
                </a:solidFill>
                <a:latin typeface="+mn-lt"/>
              </a:rPr>
              <a:t>, AAVE, Lido 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lt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lt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1006075" y="939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dirty="0" err="1"/>
              <a:t>Uniswap</a:t>
            </a:r>
            <a:r>
              <a:rPr lang="fr-FR" dirty="0"/>
              <a:t> </a:t>
            </a:r>
            <a:r>
              <a:rPr lang="fr-FR" dirty="0" err="1"/>
              <a:t>Address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2700" dirty="0"/>
              <a:t>The </a:t>
            </a:r>
            <a:r>
              <a:rPr lang="fr-FR" sz="2700" dirty="0" err="1"/>
              <a:t>Capstone</a:t>
            </a:r>
            <a:r>
              <a:rPr lang="fr-FR" sz="2700" dirty="0"/>
              <a:t> Project </a:t>
            </a:r>
            <a:endParaRPr sz="27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1CB11-7F39-E6EF-C7FA-EC604BD19E2C}"/>
              </a:ext>
            </a:extLst>
          </p:cNvPr>
          <p:cNvGrpSpPr/>
          <p:nvPr/>
        </p:nvGrpSpPr>
        <p:grpSpPr>
          <a:xfrm>
            <a:off x="776013" y="4585150"/>
            <a:ext cx="10616438" cy="1304289"/>
            <a:chOff x="776013" y="4585150"/>
            <a:chExt cx="10616438" cy="1304289"/>
          </a:xfrm>
        </p:grpSpPr>
        <p:sp>
          <p:nvSpPr>
            <p:cNvPr id="121" name="Google Shape;121;p16"/>
            <p:cNvSpPr/>
            <p:nvPr/>
          </p:nvSpPr>
          <p:spPr>
            <a:xfrm>
              <a:off x="776013" y="4611520"/>
              <a:ext cx="2476200" cy="1277919"/>
            </a:xfrm>
            <a:prstGeom prst="roundRect">
              <a:avLst>
                <a:gd name="adj" fmla="val 16667"/>
              </a:avLst>
            </a:prstGeom>
            <a:solidFill>
              <a:srgbClr val="58A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fr-FR" sz="1900" b="1" dirty="0" err="1">
                  <a:solidFill>
                    <a:schemeClr val="lt1"/>
                  </a:solidFill>
                </a:rPr>
                <a:t>Approach</a:t>
              </a:r>
              <a:endParaRPr sz="19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3882251" y="4585150"/>
              <a:ext cx="7510200" cy="12780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238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Char char="●"/>
              </a:pPr>
              <a:r>
                <a:rPr lang="fr-FR" sz="1500" dirty="0">
                  <a:solidFill>
                    <a:schemeClr val="lt1"/>
                  </a:solidFill>
                </a:rPr>
                <a:t>Unique </a:t>
              </a:r>
              <a:r>
                <a:rPr lang="fr-FR" sz="1500" dirty="0" err="1">
                  <a:solidFill>
                    <a:schemeClr val="lt1"/>
                  </a:solidFill>
                </a:rPr>
                <a:t>address</a:t>
              </a:r>
              <a:r>
                <a:rPr lang="fr-FR" sz="1500" dirty="0">
                  <a:solidFill>
                    <a:schemeClr val="lt1"/>
                  </a:solidFill>
                </a:rPr>
                <a:t> identification and </a:t>
              </a:r>
              <a:r>
                <a:rPr lang="fr-FR" sz="1500" dirty="0" err="1">
                  <a:solidFill>
                    <a:schemeClr val="lt1"/>
                  </a:solidFill>
                </a:rPr>
                <a:t>traceability</a:t>
              </a:r>
              <a:r>
                <a:rPr lang="fr-FR" sz="1500" dirty="0">
                  <a:solidFill>
                    <a:schemeClr val="lt1"/>
                  </a:solidFill>
                </a:rPr>
                <a:t> via </a:t>
              </a:r>
              <a:r>
                <a:rPr lang="fr-FR" sz="1500" dirty="0" err="1">
                  <a:solidFill>
                    <a:schemeClr val="lt1"/>
                  </a:solidFill>
                </a:rPr>
                <a:t>Etherscan</a:t>
              </a:r>
              <a:r>
                <a:rPr lang="fr-FR" sz="1500" dirty="0">
                  <a:solidFill>
                    <a:schemeClr val="lt1"/>
                  </a:solidFill>
                </a:rPr>
                <a:t> </a:t>
              </a:r>
              <a:r>
                <a:rPr lang="fr-FR" sz="1500" dirty="0" err="1">
                  <a:solidFill>
                    <a:schemeClr val="lt1"/>
                  </a:solidFill>
                </a:rPr>
                <a:t>website</a:t>
              </a:r>
              <a:endParaRPr sz="1500" dirty="0">
                <a:solidFill>
                  <a:schemeClr val="lt1"/>
                </a:solidFill>
              </a:endParaRPr>
            </a:p>
            <a:p>
              <a:pPr marL="457200" lvl="0" indent="-3238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Char char="●"/>
              </a:pPr>
              <a:r>
                <a:rPr lang="fr-FR" sz="1500" dirty="0">
                  <a:solidFill>
                    <a:schemeClr val="lt1"/>
                  </a:solidFill>
                </a:rPr>
                <a:t>EDA and </a:t>
              </a:r>
              <a:r>
                <a:rPr lang="fr-FR" sz="1500" dirty="0" err="1">
                  <a:solidFill>
                    <a:schemeClr val="lt1"/>
                  </a:solidFill>
                </a:rPr>
                <a:t>unsupervised</a:t>
              </a:r>
              <a:r>
                <a:rPr lang="fr-FR" sz="1500" dirty="0">
                  <a:solidFill>
                    <a:schemeClr val="lt1"/>
                  </a:solidFill>
                </a:rPr>
                <a:t> machine </a:t>
              </a:r>
              <a:r>
                <a:rPr lang="fr-FR" sz="1500" dirty="0" err="1">
                  <a:solidFill>
                    <a:schemeClr val="lt1"/>
                  </a:solidFill>
                </a:rPr>
                <a:t>learning</a:t>
              </a:r>
              <a:r>
                <a:rPr lang="fr-FR" sz="1500" dirty="0">
                  <a:solidFill>
                    <a:schemeClr val="lt1"/>
                  </a:solidFill>
                </a:rPr>
                <a:t> for clustering key </a:t>
              </a:r>
              <a:r>
                <a:rPr lang="fr-FR" sz="1500" dirty="0" err="1">
                  <a:solidFill>
                    <a:schemeClr val="lt1"/>
                  </a:solidFill>
                </a:rPr>
                <a:t>players</a:t>
              </a:r>
              <a:endParaRPr sz="1500" dirty="0">
                <a:solidFill>
                  <a:schemeClr val="lt1"/>
                </a:solidFill>
              </a:endParaRPr>
            </a:p>
            <a:p>
              <a:pPr marL="457200" lvl="0" indent="-3238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Char char="●"/>
              </a:pPr>
              <a:r>
                <a:rPr lang="fr-FR" sz="1500" dirty="0" err="1">
                  <a:solidFill>
                    <a:schemeClr val="lt1"/>
                  </a:solidFill>
                </a:rPr>
                <a:t>Relying</a:t>
              </a:r>
              <a:r>
                <a:rPr lang="fr-FR" sz="1500" dirty="0">
                  <a:solidFill>
                    <a:schemeClr val="lt1"/>
                  </a:solidFill>
                </a:rPr>
                <a:t> on Dune Analytics (</a:t>
              </a:r>
              <a:r>
                <a:rPr lang="fr-FR" sz="1500" dirty="0" err="1">
                  <a:solidFill>
                    <a:schemeClr val="lt1"/>
                  </a:solidFill>
                </a:rPr>
                <a:t>most</a:t>
              </a:r>
              <a:r>
                <a:rPr lang="fr-FR" sz="1500" dirty="0">
                  <a:solidFill>
                    <a:schemeClr val="lt1"/>
                  </a:solidFill>
                </a:rPr>
                <a:t> </a:t>
              </a:r>
              <a:r>
                <a:rPr lang="fr-FR" sz="1500" dirty="0" err="1">
                  <a:solidFill>
                    <a:schemeClr val="lt1"/>
                  </a:solidFill>
                </a:rPr>
                <a:t>reputable</a:t>
              </a:r>
              <a:r>
                <a:rPr lang="fr-FR" sz="1500" dirty="0">
                  <a:solidFill>
                    <a:schemeClr val="lt1"/>
                  </a:solidFill>
                </a:rPr>
                <a:t> data indexer) for </a:t>
              </a:r>
              <a:r>
                <a:rPr lang="fr-FR" sz="1500" dirty="0" err="1">
                  <a:solidFill>
                    <a:schemeClr val="lt1"/>
                  </a:solidFill>
                </a:rPr>
                <a:t>Uniswap</a:t>
              </a:r>
              <a:r>
                <a:rPr lang="fr-FR" sz="1500" dirty="0">
                  <a:solidFill>
                    <a:schemeClr val="lt1"/>
                  </a:solidFill>
                </a:rPr>
                <a:t> transaction data </a:t>
              </a:r>
              <a:r>
                <a:rPr lang="fr-FR" sz="1500" dirty="0" err="1">
                  <a:solidFill>
                    <a:schemeClr val="lt1"/>
                  </a:solidFill>
                </a:rPr>
                <a:t>covering</a:t>
              </a:r>
              <a:r>
                <a:rPr lang="fr-FR" sz="1500" dirty="0">
                  <a:solidFill>
                    <a:schemeClr val="lt1"/>
                  </a:solidFill>
                </a:rPr>
                <a:t> the </a:t>
              </a:r>
              <a:r>
                <a:rPr lang="fr-FR" sz="1500" dirty="0" err="1">
                  <a:solidFill>
                    <a:schemeClr val="lt1"/>
                  </a:solidFill>
                </a:rPr>
                <a:t>largest</a:t>
              </a:r>
              <a:r>
                <a:rPr lang="fr-FR" sz="1500" dirty="0">
                  <a:solidFill>
                    <a:schemeClr val="lt1"/>
                  </a:solidFill>
                </a:rPr>
                <a:t> crypto bull run (2020-2022) in </a:t>
              </a:r>
              <a:r>
                <a:rPr lang="fr-FR" sz="1500" dirty="0" err="1">
                  <a:solidFill>
                    <a:schemeClr val="lt1"/>
                  </a:solidFill>
                </a:rPr>
                <a:t>history</a:t>
              </a:r>
              <a:r>
                <a:rPr lang="fr-FR" sz="1500" dirty="0">
                  <a:solidFill>
                    <a:schemeClr val="lt1"/>
                  </a:solidFill>
                </a:rPr>
                <a:t> </a:t>
              </a:r>
              <a:endParaRPr sz="15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36D6CF-51EA-194B-8675-7B493A50BF22}"/>
              </a:ext>
            </a:extLst>
          </p:cNvPr>
          <p:cNvGrpSpPr/>
          <p:nvPr/>
        </p:nvGrpSpPr>
        <p:grpSpPr>
          <a:xfrm>
            <a:off x="776013" y="3194182"/>
            <a:ext cx="10616438" cy="1278000"/>
            <a:chOff x="776013" y="3194202"/>
            <a:chExt cx="10616438" cy="1278000"/>
          </a:xfrm>
        </p:grpSpPr>
        <p:sp>
          <p:nvSpPr>
            <p:cNvPr id="124" name="Google Shape;124;p16"/>
            <p:cNvSpPr/>
            <p:nvPr/>
          </p:nvSpPr>
          <p:spPr>
            <a:xfrm>
              <a:off x="776013" y="3194202"/>
              <a:ext cx="2476200" cy="1278000"/>
            </a:xfrm>
            <a:prstGeom prst="roundRect">
              <a:avLst>
                <a:gd name="adj" fmla="val 16667"/>
              </a:avLst>
            </a:prstGeom>
            <a:solidFill>
              <a:srgbClr val="58A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fr-FR" sz="1900" b="1" dirty="0">
                  <a:solidFill>
                    <a:schemeClr val="lt1"/>
                  </a:solidFill>
                </a:rPr>
                <a:t>Challenge </a:t>
              </a:r>
              <a:endParaRPr sz="1900" b="1" dirty="0">
                <a:solidFill>
                  <a:schemeClr val="lt1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fr-FR" sz="1500" b="1" dirty="0">
                  <a:solidFill>
                    <a:schemeClr val="lt1"/>
                  </a:solidFill>
                </a:rPr>
                <a:t>The DEX Maze</a:t>
              </a:r>
              <a:endParaRPr sz="1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3882251" y="3194202"/>
              <a:ext cx="7510200" cy="12780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lt1"/>
                </a:solidFill>
              </a:endParaRPr>
            </a:p>
            <a:p>
              <a:pPr marL="457200" lvl="0" indent="-3238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Char char="●"/>
              </a:pPr>
              <a:r>
                <a:rPr lang="fr-FR" sz="1500" b="1" dirty="0">
                  <a:solidFill>
                    <a:schemeClr val="lt1"/>
                  </a:solidFill>
                </a:rPr>
                <a:t>Large </a:t>
              </a:r>
              <a:r>
                <a:rPr lang="fr-FR" sz="1500" b="1" dirty="0" err="1">
                  <a:solidFill>
                    <a:schemeClr val="lt1"/>
                  </a:solidFill>
                </a:rPr>
                <a:t>amount</a:t>
              </a:r>
              <a:r>
                <a:rPr lang="fr-FR" sz="1500" b="1" dirty="0">
                  <a:solidFill>
                    <a:schemeClr val="lt1"/>
                  </a:solidFill>
                </a:rPr>
                <a:t> of data</a:t>
              </a:r>
              <a:r>
                <a:rPr lang="fr-FR" sz="1500" dirty="0">
                  <a:solidFill>
                    <a:schemeClr val="lt1"/>
                  </a:solidFill>
                </a:rPr>
                <a:t>: </a:t>
              </a:r>
              <a:r>
                <a:rPr lang="fr-FR" sz="1500" dirty="0" err="1">
                  <a:solidFill>
                    <a:schemeClr val="lt1"/>
                  </a:solidFill>
                </a:rPr>
                <a:t>AMMs</a:t>
              </a:r>
              <a:r>
                <a:rPr lang="fr-FR" sz="1500" dirty="0">
                  <a:solidFill>
                    <a:schemeClr val="lt1"/>
                  </a:solidFill>
                </a:rPr>
                <a:t> </a:t>
              </a:r>
              <a:r>
                <a:rPr lang="fr-FR" sz="1500" dirty="0" err="1">
                  <a:solidFill>
                    <a:schemeClr val="lt1"/>
                  </a:solidFill>
                </a:rPr>
                <a:t>produce</a:t>
              </a:r>
              <a:r>
                <a:rPr lang="fr-FR" sz="1500" dirty="0">
                  <a:solidFill>
                    <a:schemeClr val="lt1"/>
                  </a:solidFill>
                </a:rPr>
                <a:t> </a:t>
              </a:r>
              <a:r>
                <a:rPr lang="fr-FR" sz="1500" dirty="0" err="1">
                  <a:solidFill>
                    <a:schemeClr val="lt1"/>
                  </a:solidFill>
                </a:rPr>
                <a:t>vast</a:t>
              </a:r>
              <a:r>
                <a:rPr lang="fr-FR" sz="1500" dirty="0">
                  <a:solidFill>
                    <a:schemeClr val="lt1"/>
                  </a:solidFill>
                </a:rPr>
                <a:t>, </a:t>
              </a:r>
              <a:r>
                <a:rPr lang="fr-FR" sz="1500" dirty="0" err="1">
                  <a:solidFill>
                    <a:schemeClr val="lt1"/>
                  </a:solidFill>
                </a:rPr>
                <a:t>daily</a:t>
              </a:r>
              <a:r>
                <a:rPr lang="fr-FR" sz="1500" dirty="0">
                  <a:solidFill>
                    <a:schemeClr val="lt1"/>
                  </a:solidFill>
                </a:rPr>
                <a:t> transaction data, </a:t>
              </a:r>
              <a:r>
                <a:rPr lang="fr-FR" sz="1500" dirty="0" err="1">
                  <a:solidFill>
                    <a:schemeClr val="lt1"/>
                  </a:solidFill>
                </a:rPr>
                <a:t>making</a:t>
              </a:r>
              <a:r>
                <a:rPr lang="fr-FR" sz="1500" dirty="0">
                  <a:solidFill>
                    <a:schemeClr val="lt1"/>
                  </a:solidFill>
                </a:rPr>
                <a:t> </a:t>
              </a:r>
              <a:r>
                <a:rPr lang="fr-FR" sz="1500" dirty="0" err="1">
                  <a:solidFill>
                    <a:schemeClr val="lt1"/>
                  </a:solidFill>
                </a:rPr>
                <a:t>traditional</a:t>
              </a:r>
              <a:r>
                <a:rPr lang="fr-FR" sz="1500" dirty="0">
                  <a:solidFill>
                    <a:schemeClr val="lt1"/>
                  </a:solidFill>
                </a:rPr>
                <a:t> </a:t>
              </a:r>
              <a:r>
                <a:rPr lang="fr-FR" sz="1500" dirty="0" err="1">
                  <a:solidFill>
                    <a:schemeClr val="lt1"/>
                  </a:solidFill>
                </a:rPr>
                <a:t>analysis</a:t>
              </a:r>
              <a:r>
                <a:rPr lang="fr-FR" sz="1500" dirty="0">
                  <a:solidFill>
                    <a:schemeClr val="lt1"/>
                  </a:solidFill>
                </a:rPr>
                <a:t> </a:t>
              </a:r>
              <a:r>
                <a:rPr lang="fr-FR" sz="1500" dirty="0" err="1">
                  <a:solidFill>
                    <a:schemeClr val="lt1"/>
                  </a:solidFill>
                </a:rPr>
                <a:t>unfeasible</a:t>
              </a:r>
              <a:endParaRPr sz="1500" dirty="0">
                <a:solidFill>
                  <a:schemeClr val="lt1"/>
                </a:solidFill>
              </a:endParaRPr>
            </a:p>
            <a:p>
              <a:pPr marL="457200" lvl="0" indent="-3238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Char char="●"/>
              </a:pPr>
              <a:r>
                <a:rPr lang="fr-FR" sz="1500" b="1" dirty="0" err="1">
                  <a:solidFill>
                    <a:schemeClr val="lt1"/>
                  </a:solidFill>
                </a:rPr>
                <a:t>Decentralized</a:t>
              </a:r>
              <a:r>
                <a:rPr lang="fr-FR" sz="1500" b="1" dirty="0">
                  <a:solidFill>
                    <a:schemeClr val="lt1"/>
                  </a:solidFill>
                </a:rPr>
                <a:t> </a:t>
              </a:r>
              <a:r>
                <a:rPr lang="fr-FR" sz="1500" b="1" dirty="0" err="1">
                  <a:solidFill>
                    <a:schemeClr val="lt1"/>
                  </a:solidFill>
                </a:rPr>
                <a:t>Complexity</a:t>
              </a:r>
              <a:r>
                <a:rPr lang="fr-FR" sz="1500" dirty="0">
                  <a:solidFill>
                    <a:schemeClr val="lt1"/>
                  </a:solidFill>
                </a:rPr>
                <a:t>: </a:t>
              </a:r>
              <a:r>
                <a:rPr lang="fr-FR" sz="1500" dirty="0" err="1">
                  <a:solidFill>
                    <a:schemeClr val="lt1"/>
                  </a:solidFill>
                </a:rPr>
                <a:t>Without</a:t>
              </a:r>
              <a:r>
                <a:rPr lang="fr-FR" sz="1500" dirty="0">
                  <a:solidFill>
                    <a:schemeClr val="lt1"/>
                  </a:solidFill>
                </a:rPr>
                <a:t> </a:t>
              </a:r>
              <a:r>
                <a:rPr lang="fr-FR" sz="1500" dirty="0" err="1">
                  <a:solidFill>
                    <a:schemeClr val="lt1"/>
                  </a:solidFill>
                </a:rPr>
                <a:t>centralized</a:t>
              </a:r>
              <a:r>
                <a:rPr lang="fr-FR" sz="1500" dirty="0">
                  <a:solidFill>
                    <a:schemeClr val="lt1"/>
                  </a:solidFill>
                </a:rPr>
                <a:t> </a:t>
              </a:r>
              <a:r>
                <a:rPr lang="fr-FR" sz="1500" dirty="0" err="1">
                  <a:solidFill>
                    <a:schemeClr val="lt1"/>
                  </a:solidFill>
                </a:rPr>
                <a:t>order</a:t>
              </a:r>
              <a:r>
                <a:rPr lang="fr-FR" sz="1500" dirty="0">
                  <a:solidFill>
                    <a:schemeClr val="lt1"/>
                  </a:solidFill>
                </a:rPr>
                <a:t> books, data </a:t>
              </a:r>
              <a:r>
                <a:rPr lang="fr-FR" sz="1500" dirty="0" err="1">
                  <a:solidFill>
                    <a:schemeClr val="lt1"/>
                  </a:solidFill>
                </a:rPr>
                <a:t>is</a:t>
              </a:r>
              <a:r>
                <a:rPr lang="fr-FR" sz="1500" dirty="0">
                  <a:solidFill>
                    <a:schemeClr val="lt1"/>
                  </a:solidFill>
                </a:rPr>
                <a:t> </a:t>
              </a:r>
              <a:r>
                <a:rPr lang="fr-FR" sz="1500" dirty="0" err="1">
                  <a:solidFill>
                    <a:schemeClr val="lt1"/>
                  </a:solidFill>
                </a:rPr>
                <a:t>dispersed</a:t>
              </a:r>
              <a:r>
                <a:rPr lang="fr-FR" sz="1500" dirty="0">
                  <a:solidFill>
                    <a:schemeClr val="lt1"/>
                  </a:solidFill>
                </a:rPr>
                <a:t> </a:t>
              </a:r>
              <a:r>
                <a:rPr lang="fr-FR" sz="1500" dirty="0" err="1">
                  <a:solidFill>
                    <a:schemeClr val="lt1"/>
                  </a:solidFill>
                </a:rPr>
                <a:t>across</a:t>
              </a:r>
              <a:r>
                <a:rPr lang="fr-FR" sz="1500" dirty="0">
                  <a:solidFill>
                    <a:schemeClr val="lt1"/>
                  </a:solidFill>
                </a:rPr>
                <a:t> the blockchain, and </a:t>
              </a:r>
              <a:r>
                <a:rPr lang="fr-FR" sz="1500" dirty="0" err="1">
                  <a:solidFill>
                    <a:schemeClr val="lt1"/>
                  </a:solidFill>
                </a:rPr>
                <a:t>automated</a:t>
              </a:r>
              <a:r>
                <a:rPr lang="fr-FR" sz="1500" dirty="0">
                  <a:solidFill>
                    <a:schemeClr val="lt1"/>
                  </a:solidFill>
                </a:rPr>
                <a:t> transactions </a:t>
              </a:r>
              <a:r>
                <a:rPr lang="fr-FR" sz="1500" dirty="0" err="1">
                  <a:solidFill>
                    <a:schemeClr val="lt1"/>
                  </a:solidFill>
                </a:rPr>
                <a:t>further</a:t>
              </a:r>
              <a:r>
                <a:rPr lang="fr-FR" sz="1500" dirty="0">
                  <a:solidFill>
                    <a:schemeClr val="lt1"/>
                  </a:solidFill>
                </a:rPr>
                <a:t> obscure patterns</a:t>
              </a:r>
              <a:endParaRPr sz="1500" b="1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9A5DB2D-C774-F132-D87E-986933B5F305}"/>
              </a:ext>
            </a:extLst>
          </p:cNvPr>
          <p:cNvGrpSpPr/>
          <p:nvPr/>
        </p:nvGrpSpPr>
        <p:grpSpPr>
          <a:xfrm>
            <a:off x="776013" y="1776925"/>
            <a:ext cx="10616438" cy="1304289"/>
            <a:chOff x="776013" y="1776925"/>
            <a:chExt cx="10616438" cy="1304289"/>
          </a:xfrm>
        </p:grpSpPr>
        <p:sp>
          <p:nvSpPr>
            <p:cNvPr id="127" name="Google Shape;127;p16"/>
            <p:cNvSpPr/>
            <p:nvPr/>
          </p:nvSpPr>
          <p:spPr>
            <a:xfrm>
              <a:off x="776013" y="1803214"/>
              <a:ext cx="2476200" cy="1278000"/>
            </a:xfrm>
            <a:prstGeom prst="roundRect">
              <a:avLst>
                <a:gd name="adj" fmla="val 16667"/>
              </a:avLst>
            </a:prstGeom>
            <a:solidFill>
              <a:srgbClr val="58A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fr-FR" sz="1900" b="1">
                  <a:solidFill>
                    <a:schemeClr val="lt1"/>
                  </a:solidFill>
                </a:rPr>
                <a:t>Objective</a:t>
              </a:r>
              <a:endPara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3882251" y="1776925"/>
              <a:ext cx="7510200" cy="12780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marR="0" lvl="0" indent="-3238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Char char="●"/>
              </a:pPr>
              <a:r>
                <a:rPr lang="fr-FR" sz="1500" dirty="0" err="1">
                  <a:solidFill>
                    <a:schemeClr val="lt1"/>
                  </a:solidFill>
                </a:rPr>
                <a:t>Identifying</a:t>
              </a:r>
              <a:r>
                <a:rPr lang="fr-FR" sz="1500" dirty="0">
                  <a:solidFill>
                    <a:schemeClr val="lt1"/>
                  </a:solidFill>
                </a:rPr>
                <a:t> and </a:t>
              </a:r>
              <a:r>
                <a:rPr lang="fr-FR" sz="1500" dirty="0" err="1">
                  <a:solidFill>
                    <a:schemeClr val="lt1"/>
                  </a:solidFill>
                </a:rPr>
                <a:t>grouping</a:t>
              </a:r>
              <a:r>
                <a:rPr lang="fr-FR" sz="1500" dirty="0">
                  <a:solidFill>
                    <a:schemeClr val="lt1"/>
                  </a:solidFill>
                </a:rPr>
                <a:t> </a:t>
              </a:r>
              <a:r>
                <a:rPr lang="fr-FR" sz="1500" dirty="0" err="1">
                  <a:solidFill>
                    <a:schemeClr val="lt1"/>
                  </a:solidFill>
                </a:rPr>
                <a:t>together</a:t>
              </a:r>
              <a:r>
                <a:rPr lang="fr-FR" sz="1500" dirty="0">
                  <a:solidFill>
                    <a:schemeClr val="lt1"/>
                  </a:solidFill>
                </a:rPr>
                <a:t> key </a:t>
              </a:r>
              <a:r>
                <a:rPr lang="fr-FR" sz="1500" dirty="0" err="1">
                  <a:solidFill>
                    <a:schemeClr val="lt1"/>
                  </a:solidFill>
                </a:rPr>
                <a:t>players</a:t>
              </a:r>
              <a:r>
                <a:rPr lang="fr-FR" sz="1500" dirty="0">
                  <a:solidFill>
                    <a:schemeClr val="lt1"/>
                  </a:solidFill>
                </a:rPr>
                <a:t> </a:t>
              </a:r>
              <a:r>
                <a:rPr lang="fr-FR" sz="1500" dirty="0" err="1">
                  <a:solidFill>
                    <a:schemeClr val="lt1"/>
                  </a:solidFill>
                </a:rPr>
                <a:t>based</a:t>
              </a:r>
              <a:r>
                <a:rPr lang="fr-FR" sz="1500" dirty="0">
                  <a:solidFill>
                    <a:schemeClr val="lt1"/>
                  </a:solidFill>
                </a:rPr>
                <a:t> on patterns in </a:t>
              </a:r>
              <a:r>
                <a:rPr lang="fr-FR" sz="1500" dirty="0" err="1">
                  <a:solidFill>
                    <a:schemeClr val="lt1"/>
                  </a:solidFill>
                </a:rPr>
                <a:t>their</a:t>
              </a:r>
              <a:r>
                <a:rPr lang="fr-FR" sz="1500" dirty="0">
                  <a:solidFill>
                    <a:schemeClr val="lt1"/>
                  </a:solidFill>
                </a:rPr>
                <a:t> </a:t>
              </a:r>
              <a:r>
                <a:rPr lang="fr-FR" sz="1500" dirty="0" err="1">
                  <a:solidFill>
                    <a:schemeClr val="lt1"/>
                  </a:solidFill>
                </a:rPr>
                <a:t>Uniswap</a:t>
              </a:r>
              <a:r>
                <a:rPr lang="fr-FR" sz="1500" dirty="0">
                  <a:solidFill>
                    <a:schemeClr val="lt1"/>
                  </a:solidFill>
                </a:rPr>
                <a:t> transaction </a:t>
              </a:r>
              <a:r>
                <a:rPr lang="fr-FR" sz="1500" dirty="0" err="1">
                  <a:solidFill>
                    <a:schemeClr val="lt1"/>
                  </a:solidFill>
                </a:rPr>
                <a:t>activity</a:t>
              </a:r>
              <a:endParaRPr sz="1500" dirty="0">
                <a:solidFill>
                  <a:schemeClr val="lt1"/>
                </a:solidFill>
              </a:endParaRPr>
            </a:p>
            <a:p>
              <a:pPr marL="457200" marR="0" lvl="0" indent="-3238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Char char="●"/>
              </a:pPr>
              <a:r>
                <a:rPr lang="fr-FR" sz="1500" dirty="0" err="1">
                  <a:solidFill>
                    <a:schemeClr val="lt1"/>
                  </a:solidFill>
                </a:rPr>
                <a:t>Pinpointing</a:t>
              </a:r>
              <a:r>
                <a:rPr lang="fr-FR" sz="1500" dirty="0">
                  <a:solidFill>
                    <a:schemeClr val="lt1"/>
                  </a:solidFill>
                </a:rPr>
                <a:t> </a:t>
              </a:r>
              <a:r>
                <a:rPr lang="fr-FR" sz="1500" dirty="0" err="1">
                  <a:solidFill>
                    <a:schemeClr val="lt1"/>
                  </a:solidFill>
                </a:rPr>
                <a:t>potential</a:t>
              </a:r>
              <a:r>
                <a:rPr lang="fr-FR" sz="1500" dirty="0">
                  <a:solidFill>
                    <a:schemeClr val="lt1"/>
                  </a:solidFill>
                </a:rPr>
                <a:t> </a:t>
              </a:r>
              <a:r>
                <a:rPr lang="fr-FR" sz="1500" dirty="0" err="1">
                  <a:solidFill>
                    <a:schemeClr val="lt1"/>
                  </a:solidFill>
                </a:rPr>
                <a:t>investment</a:t>
              </a:r>
              <a:r>
                <a:rPr lang="fr-FR" sz="1500" dirty="0">
                  <a:solidFill>
                    <a:schemeClr val="lt1"/>
                  </a:solidFill>
                </a:rPr>
                <a:t> </a:t>
              </a:r>
              <a:r>
                <a:rPr lang="fr-FR" sz="1500" dirty="0" err="1">
                  <a:solidFill>
                    <a:schemeClr val="lt1"/>
                  </a:solidFill>
                </a:rPr>
                <a:t>opportunities</a:t>
              </a:r>
              <a:r>
                <a:rPr lang="fr-FR" sz="1500" dirty="0">
                  <a:solidFill>
                    <a:schemeClr val="lt1"/>
                  </a:solidFill>
                </a:rPr>
                <a:t> and </a:t>
              </a:r>
              <a:r>
                <a:rPr lang="fr-FR" sz="1500" dirty="0" err="1">
                  <a:solidFill>
                    <a:schemeClr val="lt1"/>
                  </a:solidFill>
                </a:rPr>
                <a:t>risks</a:t>
              </a:r>
              <a:r>
                <a:rPr lang="fr-FR" sz="1500" dirty="0">
                  <a:solidFill>
                    <a:schemeClr val="lt1"/>
                  </a:solidFill>
                </a:rPr>
                <a:t> by </a:t>
              </a:r>
              <a:r>
                <a:rPr lang="fr-FR" sz="1500" dirty="0" err="1">
                  <a:solidFill>
                    <a:schemeClr val="lt1"/>
                  </a:solidFill>
                </a:rPr>
                <a:t>analyzing</a:t>
              </a:r>
              <a:r>
                <a:rPr lang="fr-FR" sz="1500" dirty="0">
                  <a:solidFill>
                    <a:schemeClr val="lt1"/>
                  </a:solidFill>
                </a:rPr>
                <a:t> </a:t>
              </a:r>
              <a:r>
                <a:rPr lang="fr-FR" sz="1500" dirty="0" err="1">
                  <a:solidFill>
                    <a:schemeClr val="lt1"/>
                  </a:solidFill>
                </a:rPr>
                <a:t>their</a:t>
              </a:r>
              <a:r>
                <a:rPr lang="fr-FR" sz="1500" dirty="0">
                  <a:solidFill>
                    <a:schemeClr val="lt1"/>
                  </a:solidFill>
                </a:rPr>
                <a:t> </a:t>
              </a:r>
              <a:r>
                <a:rPr lang="fr-FR" sz="1500" dirty="0" err="1">
                  <a:solidFill>
                    <a:schemeClr val="lt1"/>
                  </a:solidFill>
                </a:rPr>
                <a:t>token</a:t>
              </a:r>
              <a:r>
                <a:rPr lang="fr-FR" sz="1500" dirty="0">
                  <a:solidFill>
                    <a:schemeClr val="lt1"/>
                  </a:solidFill>
                </a:rPr>
                <a:t> holdings and </a:t>
              </a:r>
              <a:r>
                <a:rPr lang="fr-FR" sz="1500" dirty="0" err="1">
                  <a:solidFill>
                    <a:schemeClr val="lt1"/>
                  </a:solidFill>
                </a:rPr>
                <a:t>investment</a:t>
              </a:r>
              <a:r>
                <a:rPr lang="fr-FR" sz="1500" dirty="0">
                  <a:solidFill>
                    <a:schemeClr val="lt1"/>
                  </a:solidFill>
                </a:rPr>
                <a:t>/trading </a:t>
              </a:r>
              <a:r>
                <a:rPr lang="fr-FR" sz="1500" dirty="0" err="1">
                  <a:solidFill>
                    <a:schemeClr val="lt1"/>
                  </a:solidFill>
                </a:rPr>
                <a:t>strategies</a:t>
              </a:r>
              <a:r>
                <a:rPr lang="fr-FR" sz="1500" dirty="0">
                  <a:solidFill>
                    <a:schemeClr val="lt1"/>
                  </a:solidFill>
                </a:rPr>
                <a:t> </a:t>
              </a:r>
              <a:endParaRPr sz="1500" dirty="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670325" y="93900"/>
            <a:ext cx="11187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fr-FR" dirty="0" err="1"/>
              <a:t>Two</a:t>
            </a:r>
            <a:r>
              <a:rPr lang="fr-FR" dirty="0"/>
              <a:t> Distinct </a:t>
            </a:r>
            <a:r>
              <a:rPr lang="fr-FR" dirty="0" err="1"/>
              <a:t>Uniswap</a:t>
            </a:r>
            <a:r>
              <a:rPr lang="fr-FR" dirty="0"/>
              <a:t> </a:t>
            </a:r>
            <a:r>
              <a:rPr lang="fr-FR" dirty="0" err="1"/>
              <a:t>Archetypes</a:t>
            </a:r>
            <a:endParaRPr dirty="0"/>
          </a:p>
        </p:txBody>
      </p:sp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013" y="2555515"/>
            <a:ext cx="4217448" cy="359802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787781" y="1743875"/>
            <a:ext cx="4269300" cy="759600"/>
          </a:xfrm>
          <a:prstGeom prst="roundRect">
            <a:avLst>
              <a:gd name="adj" fmla="val 16667"/>
            </a:avLst>
          </a:prstGeom>
          <a:solidFill>
            <a:srgbClr val="58AD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fr-FR" sz="1900" b="1" dirty="0">
                <a:solidFill>
                  <a:schemeClr val="lt1"/>
                </a:solidFill>
              </a:rPr>
              <a:t>Clustering </a:t>
            </a:r>
            <a:r>
              <a:rPr lang="fr-FR" sz="1900" b="1" dirty="0" err="1">
                <a:solidFill>
                  <a:schemeClr val="lt1"/>
                </a:solidFill>
              </a:rPr>
              <a:t>Uniswap</a:t>
            </a:r>
            <a:r>
              <a:rPr lang="fr-FR" sz="1900" b="1" dirty="0">
                <a:solidFill>
                  <a:schemeClr val="lt1"/>
                </a:solidFill>
              </a:rPr>
              <a:t> </a:t>
            </a:r>
            <a:r>
              <a:rPr lang="fr-FR" sz="1900" b="1" dirty="0" err="1">
                <a:solidFill>
                  <a:schemeClr val="lt1"/>
                </a:solidFill>
              </a:rPr>
              <a:t>Addresses</a:t>
            </a:r>
            <a:r>
              <a:rPr lang="fr-FR" sz="1900" b="1" dirty="0">
                <a:solidFill>
                  <a:schemeClr val="lt1"/>
                </a:solidFill>
              </a:rPr>
              <a:t> (2020-2022)</a:t>
            </a:r>
            <a:endParaRPr sz="19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6572555" y="1743875"/>
            <a:ext cx="4855200" cy="759600"/>
          </a:xfrm>
          <a:prstGeom prst="roundRect">
            <a:avLst>
              <a:gd name="adj" fmla="val 16667"/>
            </a:avLst>
          </a:prstGeom>
          <a:solidFill>
            <a:srgbClr val="58AD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fr-FR" sz="1900" b="1" dirty="0" err="1">
                <a:solidFill>
                  <a:schemeClr val="lt1"/>
                </a:solidFill>
              </a:rPr>
              <a:t>Industry</a:t>
            </a:r>
            <a:r>
              <a:rPr lang="fr-FR" sz="1900" b="1" dirty="0">
                <a:solidFill>
                  <a:schemeClr val="lt1"/>
                </a:solidFill>
              </a:rPr>
              <a:t> Benchmark: Clustering </a:t>
            </a:r>
            <a:r>
              <a:rPr lang="fr-FR" sz="1900" b="1" dirty="0" err="1">
                <a:solidFill>
                  <a:schemeClr val="lt1"/>
                </a:solidFill>
              </a:rPr>
              <a:t>Ethereum</a:t>
            </a:r>
            <a:r>
              <a:rPr lang="fr-FR" sz="1900" b="1" dirty="0">
                <a:solidFill>
                  <a:schemeClr val="lt1"/>
                </a:solidFill>
              </a:rPr>
              <a:t> </a:t>
            </a:r>
            <a:r>
              <a:rPr lang="fr-FR" sz="1900" b="1" dirty="0" err="1">
                <a:solidFill>
                  <a:schemeClr val="lt1"/>
                </a:solidFill>
              </a:rPr>
              <a:t>Addresses</a:t>
            </a:r>
            <a:r>
              <a:rPr lang="fr-FR" sz="1900" b="1" dirty="0">
                <a:solidFill>
                  <a:schemeClr val="lt1"/>
                </a:solidFill>
              </a:rPr>
              <a:t> (2019)</a:t>
            </a:r>
            <a:endParaRPr sz="19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5C246-4534-74D5-6AF2-25FF636D7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75" y="2516799"/>
            <a:ext cx="5331755" cy="40359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670325" y="93900"/>
            <a:ext cx="11187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fr-FR" dirty="0"/>
              <a:t>MEV Cluster: High Value, Low </a:t>
            </a:r>
            <a:r>
              <a:rPr lang="fr-FR" dirty="0" err="1"/>
              <a:t>Quantity</a:t>
            </a:r>
            <a:r>
              <a:rPr lang="fr-FR" dirty="0"/>
              <a:t> </a:t>
            </a:r>
            <a:endParaRPr dirty="0"/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3"/>
          <a:srcRect/>
          <a:stretch/>
        </p:blipFill>
        <p:spPr>
          <a:xfrm>
            <a:off x="764246" y="1740473"/>
            <a:ext cx="4264518" cy="4220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45;p18">
            <a:extLst>
              <a:ext uri="{FF2B5EF4-FFF2-40B4-BE49-F238E27FC236}">
                <a16:creationId xmlns:a16="http://schemas.microsoft.com/office/drawing/2014/main" id="{39E9C56D-566D-EFAD-002A-85E63287448A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6746924" y="1740473"/>
            <a:ext cx="4680831" cy="42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944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1006075" y="939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0909"/>
              <a:buFont typeface="Arial"/>
              <a:buNone/>
            </a:pPr>
            <a:r>
              <a:rPr lang="fr-FR"/>
              <a:t>The tokens bought by MEV actors should be avoided due their nature (front running)</a:t>
            </a:r>
            <a:endParaRPr/>
          </a:p>
        </p:txBody>
      </p:sp>
      <p:pic>
        <p:nvPicPr>
          <p:cNvPr id="153" name="Google Shape;15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013" y="1666875"/>
            <a:ext cx="4638808" cy="459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587" y="1666875"/>
            <a:ext cx="4984400" cy="4390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670325" y="93900"/>
            <a:ext cx="11187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fr-FR" dirty="0" err="1"/>
              <a:t>Seasoned</a:t>
            </a:r>
            <a:r>
              <a:rPr lang="fr-FR" dirty="0"/>
              <a:t> Traders: Medium Value, High </a:t>
            </a:r>
            <a:r>
              <a:rPr lang="fr-FR" dirty="0" err="1"/>
              <a:t>Quantity</a:t>
            </a:r>
            <a:endParaRPr dirty="0"/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3"/>
          <a:srcRect/>
          <a:stretch/>
        </p:blipFill>
        <p:spPr>
          <a:xfrm>
            <a:off x="787781" y="1740473"/>
            <a:ext cx="4184307" cy="422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45;p18">
            <a:extLst>
              <a:ext uri="{FF2B5EF4-FFF2-40B4-BE49-F238E27FC236}">
                <a16:creationId xmlns:a16="http://schemas.microsoft.com/office/drawing/2014/main" id="{39E9C56D-566D-EFAD-002A-85E63287448A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6107768" y="1740473"/>
            <a:ext cx="5308219" cy="42038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3081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1006075" y="939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0909"/>
              <a:buFont typeface="Arial"/>
              <a:buNone/>
            </a:pPr>
            <a:r>
              <a:rPr lang="fr-FR" dirty="0" err="1"/>
              <a:t>Token</a:t>
            </a:r>
            <a:r>
              <a:rPr lang="fr-FR" dirty="0"/>
              <a:t> Holding Insights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Seasoned</a:t>
            </a:r>
            <a:r>
              <a:rPr lang="fr-FR" dirty="0"/>
              <a:t> Traders</a:t>
            </a:r>
            <a:endParaRPr dirty="0"/>
          </a:p>
        </p:txBody>
      </p:sp>
      <p:pic>
        <p:nvPicPr>
          <p:cNvPr id="153" name="Google Shape;15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013" y="1666875"/>
            <a:ext cx="4638808" cy="459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587" y="1666875"/>
            <a:ext cx="4984400" cy="439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68;p21">
            <a:extLst>
              <a:ext uri="{FF2B5EF4-FFF2-40B4-BE49-F238E27FC236}">
                <a16:creationId xmlns:a16="http://schemas.microsoft.com/office/drawing/2014/main" id="{54C06B1A-0BB2-A0F5-5185-436E5C4B9AD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013" y="1667817"/>
            <a:ext cx="4640400" cy="45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9;p21">
            <a:extLst>
              <a:ext uri="{FF2B5EF4-FFF2-40B4-BE49-F238E27FC236}">
                <a16:creationId xmlns:a16="http://schemas.microsoft.com/office/drawing/2014/main" id="{E1E3364A-645E-1C98-A118-BCEAF442212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29987" y="1666875"/>
            <a:ext cx="4986000" cy="439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736373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994</Words>
  <Application>Microsoft Office PowerPoint</Application>
  <PresentationFormat>Widescreen</PresentationFormat>
  <Paragraphs>156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Roboto</vt:lpstr>
      <vt:lpstr>Thème Office</vt:lpstr>
      <vt:lpstr>Uniswap Address Analysis</vt:lpstr>
      <vt:lpstr>:</vt:lpstr>
      <vt:lpstr>A Primer on Ethereum, DeFi &amp; DEXES</vt:lpstr>
      <vt:lpstr>Uniswap Address Analysis The Capstone Project </vt:lpstr>
      <vt:lpstr>Two Distinct Uniswap Archetypes</vt:lpstr>
      <vt:lpstr>MEV Cluster: High Value, Low Quantity </vt:lpstr>
      <vt:lpstr>The tokens bought by MEV actors should be avoided due their nature (front running)</vt:lpstr>
      <vt:lpstr>Seasoned Traders: Medium Value, High Quantity</vt:lpstr>
      <vt:lpstr>Token Holding Insights from Seasoned Traders</vt:lpstr>
      <vt:lpstr>The road ahead</vt:lpstr>
      <vt:lpstr>Background &amp; Contact</vt:lpstr>
      <vt:lpstr>Appendix</vt:lpstr>
      <vt:lpstr>Features</vt:lpstr>
      <vt:lpstr>Uniswap Log Subsample:  Non-amateur Traders</vt:lpstr>
      <vt:lpstr>Recommended Clusters: 8 or 12</vt:lpstr>
      <vt:lpstr>Result 2: Regardless of k in k means, we get two nicely segregated clusters in high-dimensional space (T-sne)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Uniswap Address Analysis</dc:title>
  <dc:creator>Cédric Vogt</dc:creator>
  <cp:lastModifiedBy>Cédric Vogt</cp:lastModifiedBy>
  <cp:revision>2</cp:revision>
  <dcterms:modified xsi:type="dcterms:W3CDTF">2023-09-14T15:57:00Z</dcterms:modified>
</cp:coreProperties>
</file>